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</p:sldIdLst>
  <p:sldSz cx="18288000" cy="10287000"/>
  <p:notesSz cx="6858000" cy="9144000"/>
  <p:embeddedFontLst>
    <p:embeddedFont>
      <p:font typeface="Cerebri Bold" pitchFamily="2" charset="77"/>
      <p:regular r:id="rId41"/>
      <p:bold r:id="rId42"/>
    </p:embeddedFont>
    <p:embeddedFont>
      <p:font typeface="Garet Bold" pitchFamily="2" charset="77"/>
      <p:regular r:id="rId43"/>
      <p:bold r:id="rId44"/>
    </p:embeddedFont>
    <p:embeddedFont>
      <p:font typeface="Glacial Indifference" pitchFamily="2" charset="0"/>
      <p:regular r:id="rId45"/>
    </p:embeddedFont>
    <p:embeddedFont>
      <p:font typeface="Glacial Indifference Bold" pitchFamily="2" charset="0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 autoAdjust="0"/>
    <p:restoredTop sz="94648" autoAdjust="0"/>
  </p:normalViewPr>
  <p:slideViewPr>
    <p:cSldViewPr>
      <p:cViewPr varScale="1">
        <p:scale>
          <a:sx n="77" d="100"/>
          <a:sy n="77" d="100"/>
        </p:scale>
        <p:origin x="232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02918-A40E-D843-B776-8162763E58D3}" type="datetimeFigureOut">
              <a:rPr lang="pt-BR" smtClean="0"/>
              <a:t>10/06/2024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DF7CB-BD5B-3B44-B3AD-90B6346015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43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0DF7CB-BD5B-3B44-B3AD-90B6346015DE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583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7.jpe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8.jpe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1.jpeg"/><Relationship Id="rId5" Type="http://schemas.openxmlformats.org/officeDocument/2006/relationships/image" Target="../media/image21.svg"/><Relationship Id="rId10" Type="http://schemas.openxmlformats.org/officeDocument/2006/relationships/hyperlink" Target="https://thispersondoesnotexist.com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colab.research.google.com/drive/1Rz-E65759mTnCbF2WsCnU8oApDZR3roc?usp=shar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lHk7gspkj0I" TargetMode="External"/><Relationship Id="rId6" Type="http://schemas.openxmlformats.org/officeDocument/2006/relationships/image" Target="../media/image33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auTdHpw_ZKg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29ECwExc-_M" TargetMode="External"/><Relationship Id="rId5" Type="http://schemas.openxmlformats.org/officeDocument/2006/relationships/image" Target="../media/image33.jpeg"/><Relationship Id="rId4" Type="http://schemas.openxmlformats.org/officeDocument/2006/relationships/image" Target="../media/image1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ws.amazon.com/what-is/deep-learn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176472" y="5486660"/>
            <a:ext cx="13227113" cy="4800340"/>
          </a:xfrm>
          <a:custGeom>
            <a:avLst/>
            <a:gdLst/>
            <a:ahLst/>
            <a:cxnLst/>
            <a:rect l="l" t="t" r="r" b="b"/>
            <a:pathLst>
              <a:path w="13227113" h="4800340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437637" y="2059294"/>
            <a:ext cx="11412726" cy="217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IA Generativa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98900" y="4152251"/>
            <a:ext cx="8690200" cy="8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 spc="760" dirty="0">
                <a:solidFill>
                  <a:srgbClr val="FFFFFF"/>
                </a:solidFill>
                <a:latin typeface="Cerebri Bold"/>
              </a:rPr>
              <a:t>O QUE </a:t>
            </a:r>
            <a:r>
              <a:rPr lang="en-US" sz="4937" spc="760" dirty="0" err="1">
                <a:solidFill>
                  <a:srgbClr val="FFFFFF"/>
                </a:solidFill>
                <a:latin typeface="Cerebri Bold"/>
              </a:rPr>
              <a:t>É</a:t>
            </a:r>
            <a:r>
              <a:rPr lang="en-US" sz="4937" spc="760" dirty="0">
                <a:solidFill>
                  <a:srgbClr val="FFFFFF"/>
                </a:solidFill>
                <a:latin typeface="Cerebri Bold"/>
              </a:rPr>
              <a:t> GAN’s?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5A426D"/>
                </a:solidFill>
                <a:latin typeface="Cerebri Bold"/>
              </a:rPr>
              <a:t>Machine 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806600" y="3960798"/>
            <a:ext cx="12481400" cy="4943231"/>
          </a:xfrm>
          <a:custGeom>
            <a:avLst/>
            <a:gdLst/>
            <a:ahLst/>
            <a:cxnLst/>
            <a:rect l="l" t="t" r="r" b="b"/>
            <a:pathLst>
              <a:path w="12481400" h="4943231">
                <a:moveTo>
                  <a:pt x="0" y="0"/>
                </a:moveTo>
                <a:lnTo>
                  <a:pt x="12481400" y="0"/>
                </a:lnTo>
                <a:lnTo>
                  <a:pt x="12481400" y="4943231"/>
                </a:lnTo>
                <a:lnTo>
                  <a:pt x="0" y="4943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O que são modelos aprendizados de máquina?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Supervisionado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185399"/>
            <a:ext cx="10554017" cy="309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 abordagem do aprendizado supervisionado no ML emprega conjuntos de dados rotulados que fazem o treinamento de algoritmos para classificar dados ou prever resultados com precisão.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6970504"/>
            <a:ext cx="10554017" cy="184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Classificação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Regressão 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Não - Supervisionado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185399"/>
            <a:ext cx="10554017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Com o aprendizado não supervisionado, algoritmos de ML são adotados para analisar e agrupar conjuntos de dados sem rótulos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6241693"/>
            <a:ext cx="10554017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Clustering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Associação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Redução de Dimensionalidade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Semi - Supervisionado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185399"/>
            <a:ext cx="10554017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O objetivo é trabalhar em um cenário com problemas de rotulação parcial dos dados, onde as informações sobre a variável alvo são poucas.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6241693"/>
            <a:ext cx="10554017" cy="309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Label Propagation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Self-Training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Co-Training</a:t>
            </a: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SVM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00311" y="5255932"/>
            <a:ext cx="5473058" cy="2267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FFFFFF"/>
                </a:solidFill>
                <a:latin typeface="Cerebri Bold"/>
              </a:rPr>
              <a:t>Aprendizado Por Reforço</a:t>
            </a:r>
          </a:p>
          <a:p>
            <a:pPr algn="l">
              <a:lnSpc>
                <a:spcPts val="6024"/>
              </a:lnSpc>
            </a:pPr>
            <a:endParaRPr lang="en-US" sz="4302">
              <a:solidFill>
                <a:srgbClr val="FFFFFF"/>
              </a:solidFill>
              <a:latin typeface="Cereb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05283" y="4767268"/>
            <a:ext cx="9186378" cy="2467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No aprendizado por Reforço, tentamos imitar o processo de aprendizado por tentativa e erro que os seres humanos usam para atingir seus objetivos.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5283" y="7130195"/>
            <a:ext cx="10554017" cy="1216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Deep Learning por Reforço.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5A426D"/>
                </a:solidFill>
                <a:latin typeface="Cerebri Bold"/>
              </a:rPr>
              <a:t>GANS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665157" y="2283356"/>
            <a:ext cx="2630956" cy="150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453254"/>
                </a:solidFill>
                <a:latin typeface="Cerebri Bold"/>
              </a:rPr>
              <a:t>O que é GANS?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1566" y="1564168"/>
            <a:ext cx="9870197" cy="496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453254"/>
                </a:solidFill>
                <a:latin typeface="Glacial Indifference"/>
              </a:rPr>
              <a:t>• Generative Adversarial Networks( Redes Generativas Adversárias).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453254"/>
              </a:solidFill>
              <a:latin typeface="Glacial Indifference"/>
            </a:endParaRP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453254"/>
                </a:solidFill>
                <a:latin typeface="Glacial Indifference"/>
              </a:rPr>
              <a:t>• São um tipo de modelo de aprendizado de máquina supervisionado por duas redes neurais: O Gerador (aquele que produz dados reais) e o Discriminador (aquele que tenta distinguir entre o real e o falso).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453254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871140" y="1683632"/>
            <a:ext cx="13279068" cy="4465359"/>
          </a:xfrm>
          <a:custGeom>
            <a:avLst/>
            <a:gdLst/>
            <a:ahLst/>
            <a:cxnLst/>
            <a:rect l="l" t="t" r="r" b="b"/>
            <a:pathLst>
              <a:path w="13279068" h="4465359">
                <a:moveTo>
                  <a:pt x="0" y="0"/>
                </a:moveTo>
                <a:lnTo>
                  <a:pt x="13279068" y="0"/>
                </a:lnTo>
                <a:lnTo>
                  <a:pt x="13279068" y="4465358"/>
                </a:lnTo>
                <a:lnTo>
                  <a:pt x="0" y="44653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4183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665157" y="3177880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453254"/>
                </a:solidFill>
                <a:latin typeface="Cerebri Bold"/>
              </a:rPr>
              <a:t>Exemplo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1665157" y="2283356"/>
            <a:ext cx="2630956" cy="150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>
                <a:solidFill>
                  <a:srgbClr val="453254"/>
                </a:solidFill>
                <a:latin typeface="Cerebri Bold"/>
                <a:ea typeface="Cerebri Bold"/>
              </a:rPr>
              <a:t>Tipos de GAN´s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2797" y="923925"/>
            <a:ext cx="10595136" cy="525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DCGANs (Deep Convolutional)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WGANs (Wasserstein)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SRGAN (Super Resolution)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Pix2Pix (Image-To-Image)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 err="1">
                <a:solidFill>
                  <a:srgbClr val="453254"/>
                </a:solidFill>
                <a:latin typeface="Glacial Indifference"/>
              </a:rPr>
              <a:t>CycleGAN</a:t>
            </a: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 (Cycle Generative)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 err="1">
                <a:solidFill>
                  <a:srgbClr val="453254"/>
                </a:solidFill>
                <a:latin typeface="Glacial Indifference"/>
              </a:rPr>
              <a:t>StackGAN</a:t>
            </a: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 (Stacked GAN)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 err="1">
                <a:solidFill>
                  <a:srgbClr val="453254"/>
                </a:solidFill>
                <a:latin typeface="Glacial Indifference"/>
              </a:rPr>
              <a:t>ProGAN</a:t>
            </a: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 (Progressive Growing)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r>
              <a:rPr lang="en-US" sz="3048" b="1" dirty="0">
                <a:solidFill>
                  <a:srgbClr val="453254"/>
                </a:solidFill>
                <a:latin typeface="Glacial Indifference"/>
              </a:rPr>
              <a:t>StyleGAN (Style GAN)</a:t>
            </a:r>
          </a:p>
          <a:p>
            <a:pPr marL="457200" indent="-457200" algn="l">
              <a:lnSpc>
                <a:spcPts val="4602"/>
              </a:lnSpc>
              <a:buFont typeface="Arial" panose="020B0604020202020204" pitchFamily="34" charset="0"/>
              <a:buChar char="•"/>
            </a:pPr>
            <a:endParaRPr lang="en-US" sz="3048" b="1" dirty="0">
              <a:solidFill>
                <a:srgbClr val="453254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3711497" y="7757369"/>
            <a:ext cx="516146" cy="688195"/>
          </a:xfrm>
          <a:custGeom>
            <a:avLst/>
            <a:gdLst/>
            <a:ahLst/>
            <a:cxnLst/>
            <a:rect l="l" t="t" r="r" b="b"/>
            <a:pathLst>
              <a:path w="516146" h="688195">
                <a:moveTo>
                  <a:pt x="516146" y="0"/>
                </a:moveTo>
                <a:lnTo>
                  <a:pt x="0" y="0"/>
                </a:lnTo>
                <a:lnTo>
                  <a:pt x="0" y="688195"/>
                </a:lnTo>
                <a:lnTo>
                  <a:pt x="516146" y="688195"/>
                </a:lnTo>
                <a:lnTo>
                  <a:pt x="5161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7939988" y="5119688"/>
            <a:ext cx="487075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397601"/>
            <a:ext cx="8927654" cy="131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756">
                <a:solidFill>
                  <a:srgbClr val="FFFFFF"/>
                </a:solidFill>
                <a:latin typeface="Cerebri Bold"/>
              </a:rPr>
              <a:t>Maycon Batestin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15938" y="5353486"/>
            <a:ext cx="6643571" cy="3564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 err="1">
                <a:solidFill>
                  <a:srgbClr val="FFFFFF"/>
                </a:solidFill>
                <a:latin typeface="Glacial Indifference"/>
              </a:rPr>
              <a:t>Cientista</a:t>
            </a: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 de dados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IBM 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 err="1">
                <a:solidFill>
                  <a:srgbClr val="FFFFFF"/>
                </a:solidFill>
                <a:latin typeface="Glacial Indifference"/>
              </a:rPr>
              <a:t>Tah</a:t>
            </a: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 Na </a:t>
            </a:r>
            <a:r>
              <a:rPr lang="en-US" sz="3092" dirty="0" err="1">
                <a:solidFill>
                  <a:srgbClr val="FFFFFF"/>
                </a:solidFill>
                <a:latin typeface="Glacial Indifference"/>
              </a:rPr>
              <a:t>Teia</a:t>
            </a:r>
            <a:endParaRPr lang="en-US" sz="3092" dirty="0">
              <a:solidFill>
                <a:srgbClr val="FFFFFF"/>
              </a:solidFill>
              <a:latin typeface="Glacial Indifference"/>
            </a:endParaRP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 err="1">
                <a:solidFill>
                  <a:srgbClr val="FFFFFF"/>
                </a:solidFill>
                <a:latin typeface="Glacial Indifference"/>
              </a:rPr>
              <a:t>Inteligência</a:t>
            </a: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 artificial</a:t>
            </a:r>
          </a:p>
          <a:p>
            <a:pPr marL="667612" lvl="1" indent="-333806" algn="l">
              <a:lnSpc>
                <a:spcPts val="4669"/>
              </a:lnSpc>
              <a:buFont typeface="Arial"/>
              <a:buChar char="•"/>
            </a:pPr>
            <a:r>
              <a:rPr lang="en-US" sz="3092" dirty="0">
                <a:solidFill>
                  <a:srgbClr val="FFFFFF"/>
                </a:solidFill>
                <a:latin typeface="Glacial Indifference"/>
              </a:rPr>
              <a:t>Chatbots</a:t>
            </a:r>
          </a:p>
          <a:p>
            <a:pPr algn="l">
              <a:lnSpc>
                <a:spcPts val="4669"/>
              </a:lnSpc>
            </a:pPr>
            <a:endParaRPr lang="en-US" sz="3092" dirty="0">
              <a:solidFill>
                <a:srgbClr val="FFFFFF"/>
              </a:solidFill>
              <a:latin typeface="Glacial Indifference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1316" y="2063903"/>
            <a:ext cx="7222611" cy="7194397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586" r="-586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3989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18093" y="3551301"/>
            <a:ext cx="4217264" cy="911010"/>
            <a:chOff x="0" y="0"/>
            <a:chExt cx="188131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81315" cy="406400"/>
            </a:xfrm>
            <a:custGeom>
              <a:avLst/>
              <a:gdLst/>
              <a:ahLst/>
              <a:cxnLst/>
              <a:rect l="l" t="t" r="r" b="b"/>
              <a:pathLst>
                <a:path w="1881315" h="406400">
                  <a:moveTo>
                    <a:pt x="1678115" y="0"/>
                  </a:moveTo>
                  <a:cubicBezTo>
                    <a:pt x="1790339" y="0"/>
                    <a:pt x="1881315" y="90976"/>
                    <a:pt x="1881315" y="203200"/>
                  </a:cubicBezTo>
                  <a:cubicBezTo>
                    <a:pt x="1881315" y="315424"/>
                    <a:pt x="1790339" y="406400"/>
                    <a:pt x="167811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9DC5D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8131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7128566" y="3662708"/>
            <a:ext cx="516146" cy="688195"/>
          </a:xfrm>
          <a:custGeom>
            <a:avLst/>
            <a:gdLst/>
            <a:ahLst/>
            <a:cxnLst/>
            <a:rect l="l" t="t" r="r" b="b"/>
            <a:pathLst>
              <a:path w="516146" h="688195">
                <a:moveTo>
                  <a:pt x="516147" y="0"/>
                </a:moveTo>
                <a:lnTo>
                  <a:pt x="0" y="0"/>
                </a:lnTo>
                <a:lnTo>
                  <a:pt x="0" y="688195"/>
                </a:lnTo>
                <a:lnTo>
                  <a:pt x="516147" y="688195"/>
                </a:lnTo>
                <a:lnTo>
                  <a:pt x="51614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7644713" y="3761519"/>
            <a:ext cx="3825195" cy="4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3"/>
              </a:lnSpc>
            </a:pPr>
            <a:r>
              <a:rPr lang="en-US" sz="2623">
                <a:solidFill>
                  <a:srgbClr val="232E54"/>
                </a:solidFill>
                <a:latin typeface="Cerebri Bold"/>
              </a:rPr>
              <a:t>Cientista de Dados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 dirty="0">
                <a:solidFill>
                  <a:srgbClr val="5A426D"/>
                </a:solidFill>
                <a:latin typeface="Cerebri Bold"/>
              </a:rPr>
              <a:t>PIX2PIX</a:t>
            </a:r>
          </a:p>
        </p:txBody>
      </p:sp>
    </p:spTree>
    <p:extLst>
      <p:ext uri="{BB962C8B-B14F-4D97-AF65-F5344CB8AC3E}">
        <p14:creationId xmlns:p14="http://schemas.microsoft.com/office/powerpoint/2010/main" val="234257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1026" name="Picture 2" descr="Image-to-Image Translation with Conditional Adversarial Networks">
            <a:extLst>
              <a:ext uri="{FF2B5EF4-FFF2-40B4-BE49-F238E27FC236}">
                <a16:creationId xmlns:a16="http://schemas.microsoft.com/office/drawing/2014/main" id="{EFEE7C11-06E6-71F9-106E-94ACFD4AD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1782"/>
            <a:ext cx="17983200" cy="66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68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 dirty="0" err="1">
                <a:solidFill>
                  <a:srgbClr val="5A426D"/>
                </a:solidFill>
                <a:latin typeface="Cerebri Bold"/>
              </a:rPr>
              <a:t>CycleGAN</a:t>
            </a:r>
            <a:endParaRPr lang="en-US" sz="5904" dirty="0">
              <a:solidFill>
                <a:srgbClr val="5A426D"/>
              </a:solidFill>
              <a:latin typeface="Cere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914647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3074" name="Picture 2" descr="CycleGAN Project Page">
            <a:extLst>
              <a:ext uri="{FF2B5EF4-FFF2-40B4-BE49-F238E27FC236}">
                <a16:creationId xmlns:a16="http://schemas.microsoft.com/office/drawing/2014/main" id="{DDB96DCD-57C4-884F-D7D5-D3A857EEC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9595"/>
            <a:ext cx="18288000" cy="855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07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6000" b="1" dirty="0">
                <a:solidFill>
                  <a:srgbClr val="453254"/>
                </a:solidFill>
                <a:latin typeface="Glacial Indifference"/>
              </a:rPr>
              <a:t>SRGAN</a:t>
            </a:r>
            <a:endParaRPr lang="en-US" sz="5904" dirty="0">
              <a:solidFill>
                <a:srgbClr val="5A426D"/>
              </a:solidFill>
              <a:latin typeface="Cere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222411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5124" name="Picture 4" descr="Review: SRGAN &amp; SRResNet — Photo-Realistic Super Resolution (GAN &amp; Super  Resolution) | by Sik-Ho Tsang | Medium">
            <a:extLst>
              <a:ext uri="{FF2B5EF4-FFF2-40B4-BE49-F238E27FC236}">
                <a16:creationId xmlns:a16="http://schemas.microsoft.com/office/drawing/2014/main" id="{1C41C5C9-4BAD-94BB-CB62-E0A8A9EA2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3009900"/>
            <a:ext cx="17780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57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6000" b="1" dirty="0" err="1">
                <a:solidFill>
                  <a:srgbClr val="453254"/>
                </a:solidFill>
                <a:latin typeface="Glacial Indifference"/>
              </a:rPr>
              <a:t>StackGAN</a:t>
            </a:r>
            <a:endParaRPr lang="en-US" sz="5904" dirty="0">
              <a:solidFill>
                <a:srgbClr val="5A426D"/>
              </a:solidFill>
              <a:latin typeface="Cere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615713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7172" name="Picture 4" descr="Help Center: Impressive Application of GANs - Part 2">
            <a:extLst>
              <a:ext uri="{FF2B5EF4-FFF2-40B4-BE49-F238E27FC236}">
                <a16:creationId xmlns:a16="http://schemas.microsoft.com/office/drawing/2014/main" id="{8BC48EEB-B85D-2124-218E-DE8A61D11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652" y="1890453"/>
            <a:ext cx="18334714" cy="1432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120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0768448" y="8440452"/>
            <a:ext cx="6847627" cy="1002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6000" b="1" dirty="0">
                <a:solidFill>
                  <a:srgbClr val="453254"/>
                </a:solidFill>
                <a:latin typeface="Glacial Indifference"/>
              </a:rPr>
              <a:t>StyleGAN</a:t>
            </a:r>
            <a:endParaRPr lang="en-US" sz="5904" dirty="0">
              <a:solidFill>
                <a:srgbClr val="5A426D"/>
              </a:solidFill>
              <a:latin typeface="Cere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54647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89B9C6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6148990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1666664" y="4888546"/>
            <a:ext cx="548926" cy="571054"/>
          </a:xfrm>
          <a:custGeom>
            <a:avLst/>
            <a:gdLst/>
            <a:ahLst/>
            <a:cxnLst/>
            <a:rect l="l" t="t" r="r" b="b"/>
            <a:pathLst>
              <a:path w="548926" h="571054">
                <a:moveTo>
                  <a:pt x="0" y="0"/>
                </a:moveTo>
                <a:lnTo>
                  <a:pt x="548926" y="0"/>
                </a:lnTo>
                <a:lnTo>
                  <a:pt x="548926" y="571054"/>
                </a:lnTo>
                <a:lnTo>
                  <a:pt x="0" y="571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2752117" y="6742896"/>
            <a:ext cx="420123" cy="417068"/>
          </a:xfrm>
          <a:custGeom>
            <a:avLst/>
            <a:gdLst/>
            <a:ahLst/>
            <a:cxnLst/>
            <a:rect l="l" t="t" r="r" b="b"/>
            <a:pathLst>
              <a:path w="420123" h="417068">
                <a:moveTo>
                  <a:pt x="0" y="0"/>
                </a:moveTo>
                <a:lnTo>
                  <a:pt x="420124" y="0"/>
                </a:lnTo>
                <a:lnTo>
                  <a:pt x="420124" y="417068"/>
                </a:lnTo>
                <a:lnTo>
                  <a:pt x="0" y="41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829459" y="5542297"/>
            <a:ext cx="342782" cy="606693"/>
          </a:xfrm>
          <a:custGeom>
            <a:avLst/>
            <a:gdLst/>
            <a:ahLst/>
            <a:cxnLst/>
            <a:rect l="l" t="t" r="r" b="b"/>
            <a:pathLst>
              <a:path w="342782" h="606693">
                <a:moveTo>
                  <a:pt x="0" y="0"/>
                </a:moveTo>
                <a:lnTo>
                  <a:pt x="342782" y="0"/>
                </a:lnTo>
                <a:lnTo>
                  <a:pt x="342782" y="606693"/>
                </a:lnTo>
                <a:lnTo>
                  <a:pt x="0" y="606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4554200" y="1170769"/>
            <a:ext cx="2630956" cy="73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4"/>
              </a:lnSpc>
            </a:pPr>
            <a:r>
              <a:rPr lang="en-US" sz="4302" dirty="0" err="1">
                <a:solidFill>
                  <a:srgbClr val="453254"/>
                </a:solidFill>
                <a:latin typeface="Cerebri Bold"/>
              </a:rPr>
              <a:t>Exemplo</a:t>
            </a:r>
            <a:endParaRPr lang="en-US" sz="4302" dirty="0">
              <a:solidFill>
                <a:srgbClr val="453254"/>
              </a:solidFill>
              <a:latin typeface="Cerebri Bold"/>
            </a:endParaRPr>
          </a:p>
        </p:txBody>
      </p:sp>
      <p:pic>
        <p:nvPicPr>
          <p:cNvPr id="9218" name="Picture 2" descr="StyleGAN Explained in Less Than Five Minutes - Analytics Vidhya">
            <a:hlinkClick r:id="rId10"/>
            <a:extLst>
              <a:ext uri="{FF2B5EF4-FFF2-40B4-BE49-F238E27FC236}">
                <a16:creationId xmlns:a16="http://schemas.microsoft.com/office/drawing/2014/main" id="{B24F4AEC-52B8-411B-729D-ADB112CF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2" y="1909893"/>
            <a:ext cx="17837995" cy="1161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13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4532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1028700" y="2125124"/>
            <a:ext cx="6907986" cy="6621299"/>
            <a:chOff x="0" y="0"/>
            <a:chExt cx="9210648" cy="882839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6114" r="16114"/>
            <a:stretch>
              <a:fillRect/>
            </a:stretch>
          </p:blipFill>
          <p:spPr>
            <a:xfrm>
              <a:off x="0" y="0"/>
              <a:ext cx="9210648" cy="8828398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 rot="-5400000">
            <a:off x="4965619" y="7871365"/>
            <a:ext cx="4870755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8402105" y="3070378"/>
            <a:ext cx="6379914" cy="5676045"/>
          </a:xfrm>
          <a:custGeom>
            <a:avLst/>
            <a:gdLst/>
            <a:ahLst/>
            <a:cxnLst/>
            <a:rect l="l" t="t" r="r" b="b"/>
            <a:pathLst>
              <a:path w="6379914" h="5676045">
                <a:moveTo>
                  <a:pt x="0" y="0"/>
                </a:moveTo>
                <a:lnTo>
                  <a:pt x="6379914" y="0"/>
                </a:lnTo>
                <a:lnTo>
                  <a:pt x="6379914" y="5676045"/>
                </a:lnTo>
                <a:lnTo>
                  <a:pt x="0" y="5676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8592227" y="2039399"/>
            <a:ext cx="5999669" cy="71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1"/>
              </a:lnSpc>
            </a:pPr>
            <a:r>
              <a:rPr lang="en-US" sz="4157">
                <a:solidFill>
                  <a:srgbClr val="000000"/>
                </a:solidFill>
                <a:latin typeface="Cerebri Bold"/>
              </a:rPr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933950"/>
            <a:ext cx="4766528" cy="18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15"/>
              </a:lnSpc>
            </a:pPr>
            <a:r>
              <a:rPr lang="en-US" sz="10654">
                <a:solidFill>
                  <a:srgbClr val="FFFFFF"/>
                </a:solidFill>
                <a:latin typeface="Cerebri Bold"/>
              </a:rPr>
              <a:t>CASE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>
            <a:hlinkClick r:id="rId4"/>
          </p:cNvPr>
          <p:cNvSpPr/>
          <p:nvPr/>
        </p:nvSpPr>
        <p:spPr>
          <a:xfrm>
            <a:off x="6354580" y="5143500"/>
            <a:ext cx="2603496" cy="956088"/>
          </a:xfrm>
          <a:custGeom>
            <a:avLst/>
            <a:gdLst/>
            <a:ahLst/>
            <a:cxnLst/>
            <a:rect l="l" t="t" r="r" b="b"/>
            <a:pathLst>
              <a:path w="2603496" h="956088">
                <a:moveTo>
                  <a:pt x="0" y="0"/>
                </a:moveTo>
                <a:lnTo>
                  <a:pt x="2603496" y="0"/>
                </a:lnTo>
                <a:lnTo>
                  <a:pt x="2603496" y="956088"/>
                </a:lnTo>
                <a:lnTo>
                  <a:pt x="0" y="956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520" r="-372833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7" name="TextBox 7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4580" y="3856023"/>
            <a:ext cx="6905375" cy="91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1"/>
              </a:lnSpc>
            </a:pPr>
            <a:r>
              <a:rPr lang="en-US" sz="5379">
                <a:solidFill>
                  <a:srgbClr val="FFFFFF"/>
                </a:solidFill>
                <a:latin typeface="Cerebri Bold"/>
              </a:rPr>
              <a:t>Vamos praticar!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5198411" y="8262064"/>
            <a:ext cx="2060889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Ética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0255" y="3856023"/>
            <a:ext cx="6905375" cy="91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1"/>
              </a:lnSpc>
            </a:pPr>
            <a:r>
              <a:rPr lang="en-US" sz="5379">
                <a:solidFill>
                  <a:srgbClr val="FFFFFF"/>
                </a:solidFill>
                <a:latin typeface="Cerebri Bold"/>
              </a:rPr>
              <a:t>Ética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40255" y="5048250"/>
            <a:ext cx="10554017" cy="309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Conjunto de Valores que nos regulariza como sociedade e comunidade.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Aprenda com o tempo as softskills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021222" y="6972264"/>
            <a:ext cx="3333358" cy="121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5"/>
              </a:lnSpc>
            </a:pPr>
            <a:r>
              <a:rPr lang="en-US" sz="3518">
                <a:solidFill>
                  <a:srgbClr val="232E54"/>
                </a:solidFill>
                <a:latin typeface="Cerebri Bold"/>
              </a:rPr>
              <a:t>Agenda and 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4428518"/>
            <a:ext cx="5896317" cy="1818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15"/>
              </a:lnSpc>
            </a:pPr>
            <a:r>
              <a:rPr lang="en-US" sz="10654">
                <a:solidFill>
                  <a:srgbClr val="FFFFFF"/>
                </a:solidFill>
                <a:latin typeface="Cerebri Bold"/>
              </a:rPr>
              <a:t>FUTURO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507" y="6510890"/>
            <a:ext cx="8051020" cy="5494821"/>
          </a:xfrm>
          <a:custGeom>
            <a:avLst/>
            <a:gdLst/>
            <a:ahLst/>
            <a:cxnLst/>
            <a:rect l="l" t="t" r="r" b="b"/>
            <a:pathLst>
              <a:path w="8051020" h="5494821">
                <a:moveTo>
                  <a:pt x="0" y="0"/>
                </a:moveTo>
                <a:lnTo>
                  <a:pt x="8051020" y="0"/>
                </a:lnTo>
                <a:lnTo>
                  <a:pt x="8051020" y="5494820"/>
                </a:lnTo>
                <a:lnTo>
                  <a:pt x="0" y="5494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81921" y="431354"/>
            <a:ext cx="3471204" cy="107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6272">
                <a:solidFill>
                  <a:srgbClr val="5A426D"/>
                </a:solidFill>
                <a:latin typeface="Cerebri Bold"/>
              </a:rPr>
              <a:t>FUTURO</a:t>
            </a:r>
          </a:p>
        </p:txBody>
      </p:sp>
      <p:pic>
        <p:nvPicPr>
          <p:cNvPr id="4" name="Picture 4"/>
          <p:cNvPicPr>
            <a:picLocks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648539" y="2054589"/>
            <a:ext cx="12172950" cy="61292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664513" y="8207845"/>
            <a:ext cx="9156976" cy="118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140" dirty="0">
                <a:solidFill>
                  <a:srgbClr val="453254"/>
                </a:solidFill>
                <a:latin typeface="Glacial Indifference Bold"/>
              </a:rPr>
              <a:t>https://</a:t>
            </a:r>
            <a:r>
              <a:rPr lang="en-US" sz="3140" dirty="0" err="1">
                <a:solidFill>
                  <a:srgbClr val="453254"/>
                </a:solidFill>
                <a:latin typeface="Glacial Indifference Bold"/>
              </a:rPr>
              <a:t>www.youtube.com</a:t>
            </a:r>
            <a:r>
              <a:rPr lang="en-US" sz="3140" dirty="0">
                <a:solidFill>
                  <a:srgbClr val="453254"/>
                </a:solidFill>
                <a:latin typeface="Glacial Indifference Bold"/>
              </a:rPr>
              <a:t>/</a:t>
            </a:r>
            <a:r>
              <a:rPr lang="en-US" sz="3140" dirty="0" err="1">
                <a:solidFill>
                  <a:srgbClr val="453254"/>
                </a:solidFill>
                <a:latin typeface="Glacial Indifference Bold"/>
              </a:rPr>
              <a:t>watch?v</a:t>
            </a:r>
            <a:r>
              <a:rPr lang="en-US" sz="3140" dirty="0">
                <a:solidFill>
                  <a:srgbClr val="453254"/>
                </a:solidFill>
                <a:latin typeface="Glacial Indifference Bold"/>
              </a:rPr>
              <a:t>=lHk7gspkj0I</a:t>
            </a:r>
          </a:p>
          <a:p>
            <a:pPr algn="l">
              <a:lnSpc>
                <a:spcPts val="4742"/>
              </a:lnSpc>
            </a:pPr>
            <a:endParaRPr lang="en-US" sz="3140" dirty="0">
              <a:solidFill>
                <a:srgbClr val="453254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507" y="6510890"/>
            <a:ext cx="8051020" cy="5494821"/>
          </a:xfrm>
          <a:custGeom>
            <a:avLst/>
            <a:gdLst/>
            <a:ahLst/>
            <a:cxnLst/>
            <a:rect l="l" t="t" r="r" b="b"/>
            <a:pathLst>
              <a:path w="8051020" h="5494821">
                <a:moveTo>
                  <a:pt x="0" y="0"/>
                </a:moveTo>
                <a:lnTo>
                  <a:pt x="8051020" y="0"/>
                </a:lnTo>
                <a:lnTo>
                  <a:pt x="8051020" y="5494820"/>
                </a:lnTo>
                <a:lnTo>
                  <a:pt x="0" y="5494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81921" y="431354"/>
            <a:ext cx="3471204" cy="107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6272">
                <a:solidFill>
                  <a:srgbClr val="5A426D"/>
                </a:solidFill>
                <a:latin typeface="Cerebri Bold"/>
              </a:rPr>
              <a:t>FUTURO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1399" y="8207845"/>
            <a:ext cx="9811064" cy="58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140">
                <a:solidFill>
                  <a:srgbClr val="453254"/>
                </a:solidFill>
                <a:latin typeface="Glacial Indifference Bold"/>
              </a:rPr>
              <a:t>https://www.youtube.com/watch?v=auTdHpw_ZKg</a:t>
            </a:r>
          </a:p>
        </p:txBody>
      </p:sp>
      <p:pic>
        <p:nvPicPr>
          <p:cNvPr id="5" name="Picture 5"/>
          <p:cNvPicPr>
            <a:picLocks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648539" y="2078881"/>
            <a:ext cx="12172950" cy="612923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6507" y="6510890"/>
            <a:ext cx="8051020" cy="5494821"/>
          </a:xfrm>
          <a:custGeom>
            <a:avLst/>
            <a:gdLst/>
            <a:ahLst/>
            <a:cxnLst/>
            <a:rect l="l" t="t" r="r" b="b"/>
            <a:pathLst>
              <a:path w="8051020" h="5494821">
                <a:moveTo>
                  <a:pt x="0" y="0"/>
                </a:moveTo>
                <a:lnTo>
                  <a:pt x="8051020" y="0"/>
                </a:lnTo>
                <a:lnTo>
                  <a:pt x="8051020" y="5494820"/>
                </a:lnTo>
                <a:lnTo>
                  <a:pt x="0" y="5494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381921" y="431354"/>
            <a:ext cx="3471204" cy="107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1"/>
              </a:lnSpc>
            </a:pPr>
            <a:r>
              <a:rPr lang="en-US" sz="6272">
                <a:solidFill>
                  <a:srgbClr val="5A426D"/>
                </a:solidFill>
                <a:latin typeface="Cerebri Bold"/>
              </a:rPr>
              <a:t>FUTURO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91399" y="8207845"/>
            <a:ext cx="9811064" cy="58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140">
                <a:solidFill>
                  <a:srgbClr val="453254"/>
                </a:solidFill>
                <a:latin typeface="Glacial Indifference Bold"/>
              </a:rPr>
              <a:t>https://www.youtube.com/watch?v=29ECwExc-_M</a:t>
            </a:r>
          </a:p>
        </p:txBody>
      </p:sp>
      <p:pic>
        <p:nvPicPr>
          <p:cNvPr id="5" name="Picture 5"/>
          <p:cNvPicPr>
            <a:picLocks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484627" y="2078881"/>
            <a:ext cx="12172950" cy="612923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5176472" y="5486660"/>
            <a:ext cx="13227113" cy="4800340"/>
          </a:xfrm>
          <a:custGeom>
            <a:avLst/>
            <a:gdLst/>
            <a:ahLst/>
            <a:cxnLst/>
            <a:rect l="l" t="t" r="r" b="b"/>
            <a:pathLst>
              <a:path w="13227113" h="4800340">
                <a:moveTo>
                  <a:pt x="0" y="0"/>
                </a:moveTo>
                <a:lnTo>
                  <a:pt x="13227113" y="0"/>
                </a:lnTo>
                <a:lnTo>
                  <a:pt x="13227113" y="4800340"/>
                </a:lnTo>
                <a:lnTo>
                  <a:pt x="0" y="480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437637" y="1630669"/>
            <a:ext cx="11412726" cy="2172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4"/>
              </a:lnSpc>
            </a:pPr>
            <a:r>
              <a:rPr lang="en-US" sz="12653">
                <a:solidFill>
                  <a:srgbClr val="FFFFFF"/>
                </a:solidFill>
                <a:latin typeface="Cerebri Bold"/>
              </a:rPr>
              <a:t>Obrigado!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93190" y="3927531"/>
            <a:ext cx="7701619" cy="51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2"/>
              </a:lnSpc>
            </a:pPr>
            <a:r>
              <a:rPr lang="en-US" sz="3051" spc="469">
                <a:solidFill>
                  <a:srgbClr val="FFFFFF"/>
                </a:solidFill>
                <a:latin typeface="Cerebri Bold"/>
              </a:rPr>
              <a:t>MAYCON BATESTIN | LINKEDIN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8907" y="4569315"/>
            <a:ext cx="10330186" cy="40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292" spc="353">
                <a:solidFill>
                  <a:srgbClr val="FFFFFF"/>
                </a:solidFill>
                <a:latin typeface="Cerebri Bold"/>
              </a:rPr>
              <a:t>HTTPS://WWW.LINKEDIN.COM/IN/MAYCONBATESTIN/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438340" y="4622725"/>
            <a:ext cx="1715547" cy="1933011"/>
          </a:xfrm>
          <a:custGeom>
            <a:avLst/>
            <a:gdLst/>
            <a:ahLst/>
            <a:cxnLst/>
            <a:rect l="l" t="t" r="r" b="b"/>
            <a:pathLst>
              <a:path w="1715547" h="1933011">
                <a:moveTo>
                  <a:pt x="0" y="0"/>
                </a:moveTo>
                <a:lnTo>
                  <a:pt x="1715547" y="0"/>
                </a:lnTo>
                <a:lnTo>
                  <a:pt x="1715547" y="1933011"/>
                </a:lnTo>
                <a:lnTo>
                  <a:pt x="0" y="193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6249291" y="5038725"/>
            <a:ext cx="11010009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A grande pergunta: “Como?”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92924" y="3554601"/>
            <a:ext cx="4440912" cy="3862986"/>
            <a:chOff x="0" y="0"/>
            <a:chExt cx="867643" cy="7547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643" cy="754731"/>
            </a:xfrm>
            <a:custGeom>
              <a:avLst/>
              <a:gdLst/>
              <a:ahLst/>
              <a:cxnLst/>
              <a:rect l="l" t="t" r="r" b="b"/>
              <a:pathLst>
                <a:path w="867643" h="754731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E9714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81988" y="3554601"/>
            <a:ext cx="4440912" cy="3862986"/>
            <a:chOff x="0" y="0"/>
            <a:chExt cx="867643" cy="7547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7643" cy="754731"/>
            </a:xfrm>
            <a:custGeom>
              <a:avLst/>
              <a:gdLst/>
              <a:ahLst/>
              <a:cxnLst/>
              <a:rect l="l" t="t" r="r" b="b"/>
              <a:pathLst>
                <a:path w="867643" h="754731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7643" cy="8023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745067" y="3974411"/>
            <a:ext cx="2192089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Como funciona a inteligência?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32E54"/>
              </a:solidFill>
              <a:latin typeface="Cerebri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75163" y="3589620"/>
            <a:ext cx="1157015" cy="14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64227" y="3589620"/>
            <a:ext cx="1157015" cy="14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3.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762596" y="5027104"/>
            <a:ext cx="4870755" cy="0"/>
          </a:xfrm>
          <a:prstGeom prst="line">
            <a:avLst/>
          </a:prstGeom>
          <a:ln w="47625" cap="flat">
            <a:solidFill>
              <a:srgbClr val="B24E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AutoShape 12"/>
          <p:cNvSpPr/>
          <p:nvPr/>
        </p:nvSpPr>
        <p:spPr>
          <a:xfrm>
            <a:off x="9750487" y="5027104"/>
            <a:ext cx="4870755" cy="0"/>
          </a:xfrm>
          <a:prstGeom prst="line">
            <a:avLst/>
          </a:prstGeom>
          <a:ln w="47625" cap="flat">
            <a:solidFill>
              <a:srgbClr val="5A4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1622115" y="2323194"/>
            <a:ext cx="23687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Como funciona a linguagem humana?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32E54"/>
              </a:solidFill>
              <a:latin typeface="Cerebri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32178" y="3974411"/>
            <a:ext cx="23687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Como se relaciona as comunicações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232E54"/>
              </a:solidFill>
              <a:latin typeface="Cerebri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65100" y="1938403"/>
            <a:ext cx="1157015" cy="148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525" y="8547178"/>
            <a:ext cx="7992783" cy="108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6"/>
              </a:lnSpc>
            </a:pPr>
            <a:r>
              <a:rPr lang="en-US" sz="6376">
                <a:solidFill>
                  <a:srgbClr val="324070"/>
                </a:solidFill>
                <a:latin typeface="Cerebri Bold"/>
              </a:rPr>
              <a:t>A busca do como...</a:t>
            </a:r>
          </a:p>
        </p:txBody>
      </p:sp>
      <p:sp>
        <p:nvSpPr>
          <p:cNvPr id="17" name="Freeform 17"/>
          <p:cNvSpPr/>
          <p:nvPr/>
        </p:nvSpPr>
        <p:spPr>
          <a:xfrm>
            <a:off x="7502403" y="5265229"/>
            <a:ext cx="6206333" cy="7650333"/>
          </a:xfrm>
          <a:custGeom>
            <a:avLst/>
            <a:gdLst/>
            <a:ahLst/>
            <a:cxnLst/>
            <a:rect l="l" t="t" r="r" b="b"/>
            <a:pathLst>
              <a:path w="6206333" h="7650333">
                <a:moveTo>
                  <a:pt x="0" y="0"/>
                </a:moveTo>
                <a:lnTo>
                  <a:pt x="6206333" y="0"/>
                </a:lnTo>
                <a:lnTo>
                  <a:pt x="6206333" y="7650334"/>
                </a:lnTo>
                <a:lnTo>
                  <a:pt x="0" y="765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3146952" y="8262064"/>
            <a:ext cx="4112348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Definições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740022" y="5038725"/>
            <a:ext cx="4112348" cy="99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65"/>
              </a:lnSpc>
            </a:pPr>
            <a:r>
              <a:rPr lang="en-US" sz="5904">
                <a:solidFill>
                  <a:srgbClr val="FFFFFF"/>
                </a:solidFill>
                <a:latin typeface="Cerebri Bold"/>
              </a:rPr>
              <a:t>Definições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8043" y="3519028"/>
            <a:ext cx="10225556" cy="489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0"/>
              </a:lnSpc>
            </a:pP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•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Os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Modelos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de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Linguagem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de Grande Escala (Large Language Models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ou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LLMs)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são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um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tipo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de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modelo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de </a:t>
            </a:r>
            <a:r>
              <a:rPr lang="en-US" sz="4317" u="sng" dirty="0">
                <a:solidFill>
                  <a:srgbClr val="FFFFFF"/>
                </a:solidFill>
                <a:highlight>
                  <a:srgbClr val="FFFF00"/>
                </a:highlight>
                <a:latin typeface="Glacial Indifference"/>
                <a:hlinkClick r:id="rId4" tooltip="https://aws.amazon.com/what-is/deep-learning/"/>
              </a:rPr>
              <a:t>aprendizado profundo</a:t>
            </a:r>
            <a:r>
              <a:rPr lang="en-US" sz="4317" u="sng" dirty="0">
                <a:solidFill>
                  <a:srgbClr val="FFFFFF"/>
                </a:solidFill>
                <a:highlight>
                  <a:srgbClr val="FFFF00"/>
                </a:highlight>
                <a:latin typeface="Glacial Indifference"/>
              </a:rPr>
              <a:t> </a:t>
            </a:r>
            <a:r>
              <a:rPr lang="en-US" sz="4317" dirty="0" err="1">
                <a:solidFill>
                  <a:schemeClr val="bg1"/>
                </a:solidFill>
                <a:latin typeface="Glacial Indifference"/>
              </a:rPr>
              <a:t>criado</a:t>
            </a:r>
            <a:r>
              <a:rPr lang="en-US" sz="4317" dirty="0">
                <a:solidFill>
                  <a:schemeClr val="tx2"/>
                </a:solidFill>
                <a:latin typeface="Glacial Indifference"/>
              </a:rPr>
              <a:t> 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para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entender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e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gerar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texto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(</a:t>
            </a:r>
            <a:r>
              <a:rPr lang="en-US" sz="4317" dirty="0" err="1">
                <a:solidFill>
                  <a:srgbClr val="FFFFFF"/>
                </a:solidFill>
                <a:latin typeface="Glacial Indifference"/>
              </a:rPr>
              <a:t>linguagem</a:t>
            </a:r>
            <a:r>
              <a:rPr lang="en-US" sz="4317" dirty="0">
                <a:solidFill>
                  <a:srgbClr val="FFFFFF"/>
                </a:solidFill>
                <a:latin typeface="Glacial Indifference"/>
              </a:rPr>
              <a:t> natural).</a:t>
            </a:r>
          </a:p>
          <a:p>
            <a:pPr algn="l">
              <a:lnSpc>
                <a:spcPts val="6520"/>
              </a:lnSpc>
            </a:pPr>
            <a:endParaRPr lang="en-US" sz="4317" dirty="0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677303" y="4575579"/>
            <a:ext cx="4237788" cy="2452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5"/>
              </a:lnSpc>
            </a:pPr>
            <a:r>
              <a:rPr lang="en-US" sz="4675">
                <a:solidFill>
                  <a:srgbClr val="FFFFFF"/>
                </a:solidFill>
                <a:latin typeface="Cerebri Bold"/>
              </a:rPr>
              <a:t>O que é um aprendizado profundo?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05283" y="3663456"/>
            <a:ext cx="10554017" cy="559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Aprendizado Profundo (Deep Learning) é um subconjunto de aprendizado de máquina, que é essencialmente uma rede neural com três ou mais camadas.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  <a:p>
            <a:pPr algn="l">
              <a:lnSpc>
                <a:spcPts val="4957"/>
              </a:lnSpc>
            </a:pPr>
            <a:r>
              <a:rPr lang="en-US" sz="3283">
                <a:solidFill>
                  <a:srgbClr val="FFFFFF"/>
                </a:solidFill>
                <a:latin typeface="Glacial Indifference"/>
              </a:rPr>
              <a:t>• Essas redes neurais tentam simular o comportamento do cérebro humano, embora longe de corresponder a sua capacidade, permitindo que ele “aprenda” com grandes quantidades de dados.</a:t>
            </a:r>
          </a:p>
          <a:p>
            <a:pPr algn="l">
              <a:lnSpc>
                <a:spcPts val="4957"/>
              </a:lnSpc>
            </a:pPr>
            <a:endParaRPr lang="en-US" sz="3283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0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92393" cy="10287000"/>
            <a:chOff x="0" y="0"/>
            <a:chExt cx="1092614" cy="2009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2614" cy="2009822"/>
            </a:xfrm>
            <a:custGeom>
              <a:avLst/>
              <a:gdLst/>
              <a:ahLst/>
              <a:cxnLst/>
              <a:rect l="l" t="t" r="r" b="b"/>
              <a:pathLst>
                <a:path w="1092614" h="2009822">
                  <a:moveTo>
                    <a:pt x="0" y="0"/>
                  </a:moveTo>
                  <a:lnTo>
                    <a:pt x="1092614" y="0"/>
                  </a:lnTo>
                  <a:lnTo>
                    <a:pt x="1092614" y="2009822"/>
                  </a:lnTo>
                  <a:lnTo>
                    <a:pt x="0" y="2009822"/>
                  </a:lnTo>
                  <a:close/>
                </a:path>
              </a:pathLst>
            </a:custGeom>
            <a:solidFill>
              <a:srgbClr val="232E5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2614" cy="20574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1903398"/>
            <a:ext cx="8592227" cy="5864195"/>
          </a:xfrm>
          <a:custGeom>
            <a:avLst/>
            <a:gdLst/>
            <a:ahLst/>
            <a:cxnLst/>
            <a:rect l="l" t="t" r="r" b="b"/>
            <a:pathLst>
              <a:path w="8592227" h="5864195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603325" y="3130916"/>
            <a:ext cx="13081351" cy="6344210"/>
          </a:xfrm>
          <a:custGeom>
            <a:avLst/>
            <a:gdLst/>
            <a:ahLst/>
            <a:cxnLst/>
            <a:rect l="l" t="t" r="r" b="b"/>
            <a:pathLst>
              <a:path w="13081351" h="6344210">
                <a:moveTo>
                  <a:pt x="0" y="0"/>
                </a:moveTo>
                <a:lnTo>
                  <a:pt x="13081350" y="0"/>
                </a:lnTo>
                <a:lnTo>
                  <a:pt x="13081350" y="6344209"/>
                </a:lnTo>
                <a:lnTo>
                  <a:pt x="0" y="6344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500752" y="705125"/>
            <a:ext cx="6758548" cy="1624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45"/>
              </a:lnSpc>
            </a:pPr>
            <a:r>
              <a:rPr lang="en-US" sz="4675">
                <a:solidFill>
                  <a:srgbClr val="FFFFFF"/>
                </a:solidFill>
                <a:latin typeface="Cerebri Bold"/>
              </a:rPr>
              <a:t>Arquitetura de um </a:t>
            </a:r>
          </a:p>
          <a:p>
            <a:pPr algn="r">
              <a:lnSpc>
                <a:spcPts val="6545"/>
              </a:lnSpc>
            </a:pPr>
            <a:r>
              <a:rPr lang="en-US" sz="4675">
                <a:solidFill>
                  <a:srgbClr val="FFFFFF"/>
                </a:solidFill>
                <a:latin typeface="Cerebri Bold"/>
              </a:rPr>
              <a:t>Deep 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526</Words>
  <Application>Microsoft Macintosh PowerPoint</Application>
  <PresentationFormat>Personalizar</PresentationFormat>
  <Paragraphs>94</Paragraphs>
  <Slides>38</Slides>
  <Notes>1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Cerebri Bold</vt:lpstr>
      <vt:lpstr>Calibri</vt:lpstr>
      <vt:lpstr>Glacial Indifference Bold</vt:lpstr>
      <vt:lpstr>Glacial Indifference</vt:lpstr>
      <vt:lpstr>Aptos</vt:lpstr>
      <vt:lpstr>Garet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 Technology Conference Presentation</dc:title>
  <cp:lastModifiedBy>Maycon Cypriano Batestin</cp:lastModifiedBy>
  <cp:revision>5</cp:revision>
  <dcterms:created xsi:type="dcterms:W3CDTF">2006-08-16T00:00:00Z</dcterms:created>
  <dcterms:modified xsi:type="dcterms:W3CDTF">2024-06-10T14:05:31Z</dcterms:modified>
  <dc:identifier>DAGHkfCN3F8</dc:identifier>
</cp:coreProperties>
</file>